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3" r:id="rId2"/>
    <p:sldId id="259" r:id="rId3"/>
    <p:sldId id="455" r:id="rId4"/>
    <p:sldId id="320" r:id="rId5"/>
    <p:sldId id="456" r:id="rId6"/>
    <p:sldId id="294" r:id="rId7"/>
    <p:sldId id="302" r:id="rId8"/>
    <p:sldId id="257" r:id="rId9"/>
    <p:sldId id="332" r:id="rId10"/>
    <p:sldId id="256" r:id="rId11"/>
    <p:sldId id="331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9C1AE-6DC6-4C3C-B13E-5B97ED63AA1A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E01D0-3033-4055-87BF-E9FE4C7CB5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713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4D92-B986-4D15-BBBF-824D8882484E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04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4D92-B986-4D15-BBBF-824D8882484E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500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4D92-B986-4D15-BBBF-824D8882484E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93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4D92-B986-4D15-BBBF-824D8882484E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00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C4D92-B986-4D15-BBBF-824D8882484E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37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6BAB4-2A5B-4998-BCD1-5D0957170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C4D4B1-E07F-4079-85AA-496790432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3B68AC-1EB5-4CD0-9825-93C779E7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A39BBE-06DB-484F-8CEE-D7E999EF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6B3107-11F9-413B-8BFF-E132D588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84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E6FB6-D495-461C-A404-F16E1E6D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43D3C5A-C2A6-4CF9-BC14-26DA09B85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32495-A4CE-4C53-ABB2-4409E99C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CD1BCC-4BA9-431C-95A4-F783A567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C8DA5D-A622-46DC-A47C-DF72C0DF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99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4178F1-E18B-4ECC-91D8-9F52C7159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9F8731-E3DD-4B00-BF96-BE4501B88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ACFA0-1F45-4268-9A75-645910D7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364ECF-D7AC-4A6F-BF1A-B7B11432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37FC7D-E158-4050-9022-DD83E6BD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3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69BC1-E50E-46A4-A462-BC4BCEBE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FA81C-9F9A-4680-BEE1-486FD6356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6F765F-C62E-4470-B373-639E27C5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B36C44-0BF4-45FD-A812-B33EB06C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2C55F3-E7BE-46DD-A2B1-6E6851EF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06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EF7FA-1652-4071-8751-43D59832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6A4219-03D3-4222-99D2-4C6E92DEF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09A0A6-D521-4C5C-9660-B0B2618B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F70B03-8D5C-45AD-B1EE-84E1D731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DB57F6-2485-4335-911D-BFD0FBAA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B1849-9F8F-4D28-9B6C-DD7CC1CE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F381C1-9829-43A5-952C-8A6EFF3FC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58982B-B898-41B2-8C43-7292BC3B5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1E405C-72AC-4BF9-BD14-6C66B092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CE155B-79DD-4F18-BEB1-1BEFCCEC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65C766-04F1-4F25-B76E-B5456AE8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41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53008-8DB8-4D87-930E-2CAF0A52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718A7F-709E-48F9-B63C-292DDB43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E707CB-1150-426A-8E21-E561DD4CA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C5ABDD-BE38-43F1-9D75-749F8957D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FCD8E7-6215-4C55-B0F4-AFFB72D15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1D55165-9D48-4BD4-889F-8FD1F006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961562B-CEFB-481C-99E0-262ABD06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2E52E47-B591-4179-9B4B-928D6C7A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37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6FD6E-35E9-401D-9181-3ECB17F0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7285F0-A608-461E-89D2-6265FEBC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486EAD-3FD8-4C4F-9212-2EBE6C0C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020DA-F0DB-4DCB-ACAA-6B823B6C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78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CDBDE6-14F4-4CBF-A54F-1E1B5C97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3F5CE8-85CA-401B-8903-E2778B5C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BD1C5C-7271-48F5-8E4D-DE8F6BDD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35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A3913-F705-4D3E-8D2C-83CC0922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B69E92-4259-41A7-AA69-D7F5A068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20FBF-2E69-4CCF-ADDB-2EBEE34ED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AD9B2F-A49D-4FA2-B995-348123CDB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950EAE-9BD1-4B44-B0EF-403EA70E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43F3E1-64B1-439F-BB5C-DEA945D4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16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245D1-8827-4472-A284-7A6F3C0F3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E3D5AD-A110-4546-81F6-AE0CE1E41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260821-57D0-4854-B3D1-66AE37872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B30F6A-A3E3-42E0-9219-FA1445D93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B6DE95-3EF0-41CA-B5D5-26A754C5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201275-0F16-49C5-A628-74921D7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0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E3C95FF-EE45-4094-ABA2-390674CF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3F0DCF-2483-4A70-9F0F-2829B0D4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CDAEEC-F823-43B9-8EC5-98FDBE5CD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9AF0-A1C7-4458-9436-6548697E8F01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C1B246-FA6E-473D-A746-F211172ED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E6E83A-20D5-4D42-806C-6708FC14D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0965C-09B0-4724-A355-E5F1A9C618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2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26" Type="http://schemas.openxmlformats.org/officeDocument/2006/relationships/image" Target="../media/image8.png"/><Relationship Id="rId3" Type="http://schemas.openxmlformats.org/officeDocument/2006/relationships/image" Target="../media/image14.png"/><Relationship Id="rId21" Type="http://schemas.openxmlformats.org/officeDocument/2006/relationships/image" Target="../media/image26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5" Type="http://schemas.openxmlformats.org/officeDocument/2006/relationships/hyperlink" Target="https://www.youtube.com/watch?v=ZMCemNmB_v0" TargetMode="External"/><Relationship Id="rId2" Type="http://schemas.openxmlformats.org/officeDocument/2006/relationships/image" Target="../media/image13.png"/><Relationship Id="rId16" Type="http://schemas.microsoft.com/office/2007/relationships/hdphoto" Target="../media/hdphoto7.wdp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microsoft.com/office/2007/relationships/hdphoto" Target="../media/hdphoto10.wdp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10" Type="http://schemas.openxmlformats.org/officeDocument/2006/relationships/image" Target="../media/image19.png"/><Relationship Id="rId19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microsoft.com/office/2007/relationships/hdphoto" Target="../media/hdphoto6.wdp"/><Relationship Id="rId22" Type="http://schemas.microsoft.com/office/2007/relationships/hdphoto" Target="../media/hdphoto9.wdp"/><Relationship Id="rId27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hyperlink" Target="http://videos3.fb.org.br/FundacaoBradesco/Externos/DEPEJA/EV/Cursos/TecInf/BT25_Whiteboard.mp4" TargetMode="External"/><Relationship Id="rId4" Type="http://schemas.openxmlformats.org/officeDocument/2006/relationships/slide" Target="slide7.xml"/><Relationship Id="rId9" Type="http://schemas.openxmlformats.org/officeDocument/2006/relationships/hyperlink" Target="https://www.youtube.com/watch?v=ZMCemNmB_v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slide" Target="slide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9CG84SvSn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2135560" y="1484784"/>
            <a:ext cx="8280920" cy="345638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3000" sy="103000" algn="ctr" rotWithShape="0">
              <a:srgbClr val="000000">
                <a:alpha val="49000"/>
              </a:srgbClr>
            </a:outerShdw>
            <a:reflection stA="99000" endPos="46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311432" y="1697933"/>
            <a:ext cx="7272808" cy="237913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  <a:reflection endPos="8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1775520" y="665894"/>
            <a:ext cx="8640960" cy="746883"/>
          </a:xfrm>
          <a:prstGeom prst="rect">
            <a:avLst/>
          </a:prstGeom>
          <a:noFill/>
          <a:ln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pt-BR" altLang="pt-BR" sz="4000" b="1" kern="0" dirty="0">
                <a:latin typeface="+mj-lt"/>
                <a:ea typeface="+mj-ea"/>
                <a:cs typeface="+mj-cs"/>
              </a:rPr>
              <a:t>Análise e Desenvolvimento de Sistemas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 bwMode="auto">
          <a:xfrm>
            <a:off x="2782888" y="6371356"/>
            <a:ext cx="3781164" cy="29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aseline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pt-BR" altLang="pt-BR" sz="1050" kern="0" dirty="0"/>
              <a:t>Que o Senhor seja eternamente louvado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 bwMode="auto">
          <a:xfrm>
            <a:off x="2304352" y="2420888"/>
            <a:ext cx="7248033" cy="72008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pt-BR" altLang="pt-BR" sz="4000" b="1" kern="0" dirty="0" err="1">
                <a:latin typeface="+mj-lt"/>
                <a:ea typeface="+mj-ea"/>
                <a:cs typeface="+mj-cs"/>
              </a:rPr>
              <a:t>JavaScript</a:t>
            </a:r>
            <a:endParaRPr lang="pt-BR" altLang="pt-BR" sz="4000" b="1" kern="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4077072"/>
            <a:ext cx="7992888" cy="128488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3000" sy="103000" algn="ctr" rotWithShape="0">
              <a:srgbClr val="000000">
                <a:alpha val="49000"/>
              </a:srgbClr>
            </a:outerShdw>
            <a:reflection stA="99000" endPos="46000" dist="50800" dir="5400000" sy="-100000" algn="bl" rotWithShape="0"/>
          </a:effectLst>
        </p:spPr>
      </p:pic>
      <p:sp>
        <p:nvSpPr>
          <p:cNvPr id="13" name="Retângulo 12"/>
          <p:cNvSpPr/>
          <p:nvPr/>
        </p:nvSpPr>
        <p:spPr>
          <a:xfrm>
            <a:off x="3146506" y="4289101"/>
            <a:ext cx="6486502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altLang="pt-BR" sz="4800" kern="0" dirty="0">
                <a:solidFill>
                  <a:schemeClr val="bg1"/>
                </a:solidFill>
              </a:rPr>
              <a:t>Seja Bem Vindo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 bwMode="auto">
          <a:xfrm>
            <a:off x="8112224" y="6236544"/>
            <a:ext cx="2182714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aseline="0">
                <a:solidFill>
                  <a:schemeClr val="bg1"/>
                </a:solidFill>
                <a:latin typeface="Verdana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pt-BR" altLang="pt-BR" sz="2400" kern="0" dirty="0">
                <a:solidFill>
                  <a:schemeClr val="bg1">
                    <a:lumMod val="65000"/>
                  </a:schemeClr>
                </a:solidFill>
              </a:rPr>
              <a:t>Prof. Jônatas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 bwMode="auto">
          <a:xfrm>
            <a:off x="1927920" y="6354526"/>
            <a:ext cx="8640960" cy="17081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altLang="pt-BR" sz="1000" b="1" kern="0" dirty="0">
                <a:latin typeface="+mj-lt"/>
                <a:ea typeface="+mj-ea"/>
                <a:cs typeface="+mj-cs"/>
              </a:rPr>
              <a:t>Que o Senhor seja eternamente louvado</a:t>
            </a:r>
          </a:p>
        </p:txBody>
      </p:sp>
      <p:pic>
        <p:nvPicPr>
          <p:cNvPr id="17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86" y="97557"/>
            <a:ext cx="1256457" cy="46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1240719" y="6424374"/>
            <a:ext cx="366257" cy="365125"/>
          </a:xfrm>
        </p:spPr>
        <p:txBody>
          <a:bodyPr/>
          <a:lstStyle/>
          <a:p>
            <a:fld id="{53D2E54A-2F59-4904-AE84-1CA42C25FD41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0F54FB-BFD9-4415-8430-0148218C723E}"/>
              </a:ext>
            </a:extLst>
          </p:cNvPr>
          <p:cNvSpPr txBox="1"/>
          <p:nvPr/>
        </p:nvSpPr>
        <p:spPr>
          <a:xfrm>
            <a:off x="3329442" y="3262885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Aulas e Projetos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3E55F9-4BD2-4C40-A429-B576FED06F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29" b="5830"/>
          <a:stretch/>
        </p:blipFill>
        <p:spPr>
          <a:xfrm>
            <a:off x="2135561" y="1458537"/>
            <a:ext cx="8308552" cy="43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639986A-6082-4F8A-A402-7BA0E389E87F}"/>
              </a:ext>
            </a:extLst>
          </p:cNvPr>
          <p:cNvGrpSpPr/>
          <p:nvPr/>
        </p:nvGrpSpPr>
        <p:grpSpPr>
          <a:xfrm>
            <a:off x="7243544" y="3631943"/>
            <a:ext cx="1265210" cy="1173085"/>
            <a:chOff x="6475372" y="4760257"/>
            <a:chExt cx="1748359" cy="141241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8407EDD-E802-43C6-B7D4-AAE3389F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372" y="4760257"/>
              <a:ext cx="874180" cy="1412415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43C64C9D-BE3F-486F-AA8F-5FA64935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551" y="4760257"/>
              <a:ext cx="874180" cy="1412415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0BB4004-D7E8-48D7-A508-FDF90213C785}"/>
              </a:ext>
            </a:extLst>
          </p:cNvPr>
          <p:cNvGrpSpPr/>
          <p:nvPr/>
        </p:nvGrpSpPr>
        <p:grpSpPr>
          <a:xfrm>
            <a:off x="2880281" y="2138263"/>
            <a:ext cx="1086474" cy="1082271"/>
            <a:chOff x="4480609" y="1559581"/>
            <a:chExt cx="1086474" cy="108227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CBC1410-8DC9-4EE0-86E2-1481542E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609" y="1559581"/>
              <a:ext cx="1086474" cy="1082271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349F5E-0390-4D03-AACE-A423190C06FA}"/>
                </a:ext>
              </a:extLst>
            </p:cNvPr>
            <p:cNvSpPr txBox="1"/>
            <p:nvPr/>
          </p:nvSpPr>
          <p:spPr>
            <a:xfrm>
              <a:off x="4640544" y="1896777"/>
              <a:ext cx="756000" cy="396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/>
                <a:t>DNS</a:t>
              </a:r>
            </a:p>
          </p:txBody>
        </p:sp>
      </p:grpSp>
      <p:pic>
        <p:nvPicPr>
          <p:cNvPr id="19" name="Picture 2" descr="Desenho Computador PNG - Desenho Computador PNG">
            <a:extLst>
              <a:ext uri="{FF2B5EF4-FFF2-40B4-BE49-F238E27FC236}">
                <a16:creationId xmlns:a16="http://schemas.microsoft.com/office/drawing/2014/main" id="{18788655-56C6-4AF0-993E-E20BC158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48" y="3987971"/>
            <a:ext cx="1348503" cy="117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C42F7280-E619-46CD-A307-A1CAA5634F80}"/>
              </a:ext>
            </a:extLst>
          </p:cNvPr>
          <p:cNvSpPr>
            <a:spLocks noChangeAspect="1"/>
          </p:cNvSpPr>
          <p:nvPr/>
        </p:nvSpPr>
        <p:spPr>
          <a:xfrm>
            <a:off x="4772997" y="3376607"/>
            <a:ext cx="900072" cy="900000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1ECAD03-52B3-4A22-8BC0-84DD1556EB58}"/>
              </a:ext>
            </a:extLst>
          </p:cNvPr>
          <p:cNvSpPr>
            <a:spLocks noChangeAspect="1"/>
          </p:cNvSpPr>
          <p:nvPr/>
        </p:nvSpPr>
        <p:spPr>
          <a:xfrm>
            <a:off x="4166017" y="4236266"/>
            <a:ext cx="648051" cy="648000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06F5ED3-8C96-484E-8FF8-558E52F535E7}"/>
              </a:ext>
            </a:extLst>
          </p:cNvPr>
          <p:cNvCxnSpPr>
            <a:cxnSpLocks/>
            <a:stCxn id="38" idx="0"/>
            <a:endCxn id="24" idx="0"/>
          </p:cNvCxnSpPr>
          <p:nvPr/>
        </p:nvCxnSpPr>
        <p:spPr>
          <a:xfrm>
            <a:off x="5114052" y="3005199"/>
            <a:ext cx="108981" cy="371408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9277E197-A21F-4BFC-A2FC-1225FF92EC8C}"/>
              </a:ext>
            </a:extLst>
          </p:cNvPr>
          <p:cNvSpPr>
            <a:spLocks noChangeAspect="1"/>
          </p:cNvSpPr>
          <p:nvPr/>
        </p:nvSpPr>
        <p:spPr>
          <a:xfrm>
            <a:off x="5971171" y="4976557"/>
            <a:ext cx="360000" cy="35997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A96EE1E-D916-4490-A1C4-A8DB3D3EF249}"/>
              </a:ext>
            </a:extLst>
          </p:cNvPr>
          <p:cNvSpPr>
            <a:spLocks noChangeAspect="1"/>
          </p:cNvSpPr>
          <p:nvPr/>
        </p:nvSpPr>
        <p:spPr>
          <a:xfrm>
            <a:off x="5827146" y="4081901"/>
            <a:ext cx="648051" cy="648000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37ABA7DC-8AA8-47E9-A7D5-EA7CAEAEEFC2}"/>
              </a:ext>
            </a:extLst>
          </p:cNvPr>
          <p:cNvCxnSpPr>
            <a:stCxn id="25" idx="4"/>
            <a:endCxn id="23" idx="0"/>
          </p:cNvCxnSpPr>
          <p:nvPr/>
        </p:nvCxnSpPr>
        <p:spPr>
          <a:xfrm flipH="1">
            <a:off x="6151171" y="4729901"/>
            <a:ext cx="1" cy="246656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2EB120B5-4669-48D1-A4A1-25CEA3699C6D}"/>
              </a:ext>
            </a:extLst>
          </p:cNvPr>
          <p:cNvSpPr>
            <a:spLocks noChangeAspect="1"/>
          </p:cNvSpPr>
          <p:nvPr/>
        </p:nvSpPr>
        <p:spPr>
          <a:xfrm rot="10800000">
            <a:off x="4934053" y="1750570"/>
            <a:ext cx="360000" cy="35997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BDEAB0-0186-46BA-9164-1C9E6773FE2A}"/>
              </a:ext>
            </a:extLst>
          </p:cNvPr>
          <p:cNvSpPr>
            <a:spLocks noChangeAspect="1"/>
          </p:cNvSpPr>
          <p:nvPr/>
        </p:nvSpPr>
        <p:spPr>
          <a:xfrm rot="10800000">
            <a:off x="4790027" y="2357199"/>
            <a:ext cx="648051" cy="648000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554F802-3266-4994-9F61-E6507DAC80F4}"/>
              </a:ext>
            </a:extLst>
          </p:cNvPr>
          <p:cNvSpPr>
            <a:spLocks noChangeAspect="1"/>
          </p:cNvSpPr>
          <p:nvPr/>
        </p:nvSpPr>
        <p:spPr>
          <a:xfrm rot="10800000">
            <a:off x="4250370" y="2501212"/>
            <a:ext cx="360000" cy="359973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A624B3C7-BF2F-41E1-9274-2D3DACE0E847}"/>
              </a:ext>
            </a:extLst>
          </p:cNvPr>
          <p:cNvCxnSpPr>
            <a:cxnSpLocks/>
            <a:stCxn id="38" idx="4"/>
            <a:endCxn id="37" idx="0"/>
          </p:cNvCxnSpPr>
          <p:nvPr/>
        </p:nvCxnSpPr>
        <p:spPr>
          <a:xfrm rot="10800000" flipH="1">
            <a:off x="5114052" y="2110543"/>
            <a:ext cx="1" cy="246656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0A710CB7-E479-434F-8B98-5B4FAC1FC888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 rot="10800000">
            <a:off x="4610370" y="2681198"/>
            <a:ext cx="179657" cy="1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61C5500-9071-4A4A-A2E7-03FA2DD84000}"/>
              </a:ext>
            </a:extLst>
          </p:cNvPr>
          <p:cNvCxnSpPr>
            <a:cxnSpLocks/>
            <a:stCxn id="19" idx="3"/>
            <a:endCxn id="26" idx="2"/>
          </p:cNvCxnSpPr>
          <p:nvPr/>
        </p:nvCxnSpPr>
        <p:spPr>
          <a:xfrm flipV="1">
            <a:off x="3945051" y="4560266"/>
            <a:ext cx="220966" cy="14247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7AB633A-1EB5-488F-90E1-0ED7AF34593D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4719163" y="4144805"/>
            <a:ext cx="185646" cy="186358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392E0787-7632-4726-8147-3325ABF575D2}"/>
              </a:ext>
            </a:extLst>
          </p:cNvPr>
          <p:cNvCxnSpPr>
            <a:cxnSpLocks/>
            <a:stCxn id="24" idx="5"/>
            <a:endCxn id="25" idx="2"/>
          </p:cNvCxnSpPr>
          <p:nvPr/>
        </p:nvCxnSpPr>
        <p:spPr>
          <a:xfrm>
            <a:off x="5541257" y="4144805"/>
            <a:ext cx="285889" cy="261096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E248CDC9-2776-4A3B-BF26-CD0CA1405370}"/>
              </a:ext>
            </a:extLst>
          </p:cNvPr>
          <p:cNvCxnSpPr>
            <a:cxnSpLocks/>
            <a:stCxn id="25" idx="6"/>
            <a:endCxn id="10" idx="1"/>
          </p:cNvCxnSpPr>
          <p:nvPr/>
        </p:nvCxnSpPr>
        <p:spPr>
          <a:xfrm flipV="1">
            <a:off x="6475197" y="4218486"/>
            <a:ext cx="768347" cy="187415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Desenho Computador PNG - Desenho Computador PNG">
            <a:extLst>
              <a:ext uri="{FF2B5EF4-FFF2-40B4-BE49-F238E27FC236}">
                <a16:creationId xmlns:a16="http://schemas.microsoft.com/office/drawing/2014/main" id="{1661A6D2-8EE2-4E66-92DC-1543E26D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66" y="1347506"/>
            <a:ext cx="1348503" cy="117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8C548ED4-32E0-4ED9-BFF7-BE5EBC1FAA7E}"/>
              </a:ext>
            </a:extLst>
          </p:cNvPr>
          <p:cNvCxnSpPr>
            <a:cxnSpLocks/>
            <a:stCxn id="15" idx="3"/>
            <a:endCxn id="39" idx="6"/>
          </p:cNvCxnSpPr>
          <p:nvPr/>
        </p:nvCxnSpPr>
        <p:spPr>
          <a:xfrm>
            <a:off x="3966755" y="2679399"/>
            <a:ext cx="283615" cy="1799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256CC79B-20AD-4855-9588-E7690D5B4401}"/>
              </a:ext>
            </a:extLst>
          </p:cNvPr>
          <p:cNvCxnSpPr>
            <a:cxnSpLocks/>
            <a:stCxn id="37" idx="2"/>
            <a:endCxn id="54" idx="1"/>
          </p:cNvCxnSpPr>
          <p:nvPr/>
        </p:nvCxnSpPr>
        <p:spPr>
          <a:xfrm>
            <a:off x="5294053" y="1930556"/>
            <a:ext cx="530013" cy="3492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F89A565C-1C40-41F2-810D-76B35EBC1E0A}"/>
              </a:ext>
            </a:extLst>
          </p:cNvPr>
          <p:cNvSpPr txBox="1"/>
          <p:nvPr/>
        </p:nvSpPr>
        <p:spPr>
          <a:xfrm>
            <a:off x="2969159" y="836220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Front-</a:t>
            </a:r>
            <a:r>
              <a:rPr lang="pt-BR" sz="3600" b="1" dirty="0" err="1"/>
              <a:t>End</a:t>
            </a:r>
            <a:r>
              <a:rPr lang="pt-BR" sz="3600" b="1" dirty="0"/>
              <a:t>   e   Back-</a:t>
            </a:r>
            <a:r>
              <a:rPr lang="pt-BR" sz="3600" b="1" dirty="0" err="1"/>
              <a:t>End</a:t>
            </a:r>
            <a:endParaRPr lang="pt-BR" sz="3600" b="1" dirty="0"/>
          </a:p>
        </p:txBody>
      </p:sp>
      <p:grpSp>
        <p:nvGrpSpPr>
          <p:cNvPr id="1044" name="Agrupar 1043">
            <a:extLst>
              <a:ext uri="{FF2B5EF4-FFF2-40B4-BE49-F238E27FC236}">
                <a16:creationId xmlns:a16="http://schemas.microsoft.com/office/drawing/2014/main" id="{DE844A95-4098-4CA9-9565-1F3CAC5AB08F}"/>
              </a:ext>
            </a:extLst>
          </p:cNvPr>
          <p:cNvGrpSpPr/>
          <p:nvPr/>
        </p:nvGrpSpPr>
        <p:grpSpPr>
          <a:xfrm>
            <a:off x="2231995" y="5242539"/>
            <a:ext cx="2418716" cy="983642"/>
            <a:chOff x="3118963" y="5229364"/>
            <a:chExt cx="2418716" cy="983642"/>
          </a:xfrm>
        </p:grpSpPr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29969CD5-91A7-4E3D-BCBF-7019974D8A05}"/>
                </a:ext>
              </a:extLst>
            </p:cNvPr>
            <p:cNvSpPr txBox="1"/>
            <p:nvPr/>
          </p:nvSpPr>
          <p:spPr>
            <a:xfrm>
              <a:off x="3118963" y="5229364"/>
              <a:ext cx="756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HTML</a:t>
              </a:r>
            </a:p>
          </p:txBody>
        </p:sp>
        <p:pic>
          <p:nvPicPr>
            <p:cNvPr id="1038" name="Picture 12">
              <a:extLst>
                <a:ext uri="{FF2B5EF4-FFF2-40B4-BE49-F238E27FC236}">
                  <a16:creationId xmlns:a16="http://schemas.microsoft.com/office/drawing/2014/main" id="{C4EABA35-3CFB-4048-9706-2B01D5F142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8" t="17250" r="12552"/>
            <a:stretch/>
          </p:blipFill>
          <p:spPr bwMode="auto">
            <a:xfrm>
              <a:off x="3213516" y="5595143"/>
              <a:ext cx="540000" cy="59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0" descr="JavaScript Logo, symbol, meaning, history, PNG, brand">
              <a:extLst>
                <a:ext uri="{FF2B5EF4-FFF2-40B4-BE49-F238E27FC236}">
                  <a16:creationId xmlns:a16="http://schemas.microsoft.com/office/drawing/2014/main" id="{B8A023F1-D9B1-416F-BFFA-4F0F371648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80" t="18422" r="29941"/>
            <a:stretch/>
          </p:blipFill>
          <p:spPr bwMode="auto">
            <a:xfrm>
              <a:off x="4633338" y="5595143"/>
              <a:ext cx="576000" cy="617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5B1875DA-1460-47B5-9F35-99E365821C20}"/>
                </a:ext>
              </a:extLst>
            </p:cNvPr>
            <p:cNvSpPr txBox="1"/>
            <p:nvPr/>
          </p:nvSpPr>
          <p:spPr>
            <a:xfrm>
              <a:off x="4349679" y="5229364"/>
              <a:ext cx="1188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err="1"/>
                <a:t>JavaScript</a:t>
              </a:r>
              <a:endParaRPr lang="pt-BR" sz="2000" dirty="0"/>
            </a:p>
          </p:txBody>
        </p:sp>
        <p:pic>
          <p:nvPicPr>
            <p:cNvPr id="1039" name="Picture 14">
              <a:extLst>
                <a:ext uri="{FF2B5EF4-FFF2-40B4-BE49-F238E27FC236}">
                  <a16:creationId xmlns:a16="http://schemas.microsoft.com/office/drawing/2014/main" id="{B5CC53AB-1B91-4BD8-890E-B00788A42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49"/>
            <a:stretch/>
          </p:blipFill>
          <p:spPr bwMode="auto">
            <a:xfrm>
              <a:off x="3923427" y="5595143"/>
              <a:ext cx="504000" cy="588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DF7EDC20-8FC0-4876-B2EE-97D8C351BDED}"/>
                </a:ext>
              </a:extLst>
            </p:cNvPr>
            <p:cNvSpPr txBox="1"/>
            <p:nvPr/>
          </p:nvSpPr>
          <p:spPr>
            <a:xfrm>
              <a:off x="3856127" y="5229364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CSS</a:t>
              </a:r>
            </a:p>
          </p:txBody>
        </p:sp>
      </p:grpSp>
      <p:pic>
        <p:nvPicPr>
          <p:cNvPr id="1050" name="Picture 22" descr="Web design responsivo Computadores tablet Hewlett-Packard Dispositivos  móveis para dispositivos móveis da Web, hewlett-packard, eletrônicos,  gadget, design web png | PNGWing">
            <a:extLst>
              <a:ext uri="{FF2B5EF4-FFF2-40B4-BE49-F238E27FC236}">
                <a16:creationId xmlns:a16="http://schemas.microsoft.com/office/drawing/2014/main" id="{02B203CC-44E8-4247-A591-7267FA75B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109" r="100000">
                        <a14:foregroundMark x1="13696" y1="17064" x2="13696" y2="17064"/>
                        <a14:foregroundMark x1="66630" y1="74679" x2="66630" y2="74679"/>
                        <a14:foregroundMark x1="72065" y1="74128" x2="72065" y2="74128"/>
                        <a14:foregroundMark x1="93261" y1="75413" x2="93261" y2="75413"/>
                        <a14:foregroundMark x1="10000" y1="18716" x2="10000" y2="18716"/>
                        <a14:foregroundMark x1="11196" y1="56514" x2="11196" y2="56514"/>
                        <a14:foregroundMark x1="13370" y1="88440" x2="13370" y2="88440"/>
                        <a14:foregroundMark x1="41848" y1="83670" x2="41848" y2="83670"/>
                        <a14:foregroundMark x1="39239" y1="85138" x2="39239" y2="85138"/>
                        <a14:foregroundMark x1="39239" y1="57248" x2="39239" y2="57248"/>
                        <a14:foregroundMark x1="45000" y1="56881" x2="45000" y2="56881"/>
                        <a14:foregroundMark x1="81087" y1="75780" x2="81087" y2="75780"/>
                        <a14:foregroundMark x1="81848" y1="52110" x2="81848" y2="521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1" r="5642"/>
          <a:stretch/>
        </p:blipFill>
        <p:spPr bwMode="auto">
          <a:xfrm>
            <a:off x="5654053" y="1347506"/>
            <a:ext cx="1764746" cy="12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2" descr="PHP Logo PNG vector in SVG, PDF, AI, CDR format">
            <a:extLst>
              <a:ext uri="{FF2B5EF4-FFF2-40B4-BE49-F238E27FC236}">
                <a16:creationId xmlns:a16="http://schemas.microsoft.com/office/drawing/2014/main" id="{E0693447-85CC-4585-92EE-1DB0ABD0F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08" b="97231" l="0" r="986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89" y="4819660"/>
            <a:ext cx="868681" cy="65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sharp png images | PNGWing">
            <a:extLst>
              <a:ext uri="{FF2B5EF4-FFF2-40B4-BE49-F238E27FC236}">
                <a16:creationId xmlns:a16="http://schemas.microsoft.com/office/drawing/2014/main" id="{B56B5243-CEAA-43F3-88F0-9C074CCB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278" r="100000">
                        <a14:foregroundMark x1="35278" y1="26389" x2="35278" y2="26389"/>
                        <a14:foregroundMark x1="56944" y1="27778" x2="56944" y2="27778"/>
                        <a14:foregroundMark x1="65556" y1="31667" x2="66389" y2="31667"/>
                        <a14:foregroundMark x1="74722" y1="46667" x2="74722" y2="46667"/>
                        <a14:foregroundMark x1="83056" y1="45556" x2="83056" y2="45556"/>
                        <a14:foregroundMark x1="89444" y1="34167" x2="89444" y2="3416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38" y="4853229"/>
            <a:ext cx="652012" cy="65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9" name="Agrupar 1058">
            <a:extLst>
              <a:ext uri="{FF2B5EF4-FFF2-40B4-BE49-F238E27FC236}">
                <a16:creationId xmlns:a16="http://schemas.microsoft.com/office/drawing/2014/main" id="{9E5302D1-E29A-4182-A8E9-8D2C3119D3AA}"/>
              </a:ext>
            </a:extLst>
          </p:cNvPr>
          <p:cNvGrpSpPr/>
          <p:nvPr/>
        </p:nvGrpSpPr>
        <p:grpSpPr>
          <a:xfrm>
            <a:off x="7883586" y="4610612"/>
            <a:ext cx="726777" cy="1091862"/>
            <a:chOff x="9970397" y="3535401"/>
            <a:chExt cx="726777" cy="1091862"/>
          </a:xfrm>
        </p:grpSpPr>
        <p:pic>
          <p:nvPicPr>
            <p:cNvPr id="1066" name="Picture 42" descr="Java - Free logo icons">
              <a:extLst>
                <a:ext uri="{FF2B5EF4-FFF2-40B4-BE49-F238E27FC236}">
                  <a16:creationId xmlns:a16="http://schemas.microsoft.com/office/drawing/2014/main" id="{FAB2D9C1-0138-4F05-9A2D-938665B7B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0397" y="3535401"/>
              <a:ext cx="726777" cy="72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59DB882E-D5B6-489E-9EEB-9D95D7A11246}"/>
                </a:ext>
              </a:extLst>
            </p:cNvPr>
            <p:cNvSpPr txBox="1"/>
            <p:nvPr/>
          </p:nvSpPr>
          <p:spPr>
            <a:xfrm>
              <a:off x="10023445" y="4227153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Java</a:t>
              </a:r>
            </a:p>
          </p:txBody>
        </p:sp>
      </p:grpSp>
      <p:grpSp>
        <p:nvGrpSpPr>
          <p:cNvPr id="1061" name="Agrupar 1060">
            <a:extLst>
              <a:ext uri="{FF2B5EF4-FFF2-40B4-BE49-F238E27FC236}">
                <a16:creationId xmlns:a16="http://schemas.microsoft.com/office/drawing/2014/main" id="{F8FE4867-D697-4735-B144-66AFC6FA1B34}"/>
              </a:ext>
            </a:extLst>
          </p:cNvPr>
          <p:cNvGrpSpPr/>
          <p:nvPr/>
        </p:nvGrpSpPr>
        <p:grpSpPr>
          <a:xfrm>
            <a:off x="8610363" y="4661922"/>
            <a:ext cx="926407" cy="967487"/>
            <a:chOff x="9917990" y="4772273"/>
            <a:chExt cx="926407" cy="967487"/>
          </a:xfrm>
        </p:grpSpPr>
        <p:pic>
          <p:nvPicPr>
            <p:cNvPr id="1053" name="Picture 24" descr="Python png images | PNGWing">
              <a:extLst>
                <a:ext uri="{FF2B5EF4-FFF2-40B4-BE49-F238E27FC236}">
                  <a16:creationId xmlns:a16="http://schemas.microsoft.com/office/drawing/2014/main" id="{5633BDFC-7DFE-479F-994A-26F5C8411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61944" y1="60000" x2="61944" y2="60000"/>
                          <a14:foregroundMark x1="53333" y1="58889" x2="53333" y2="58889"/>
                          <a14:foregroundMark x1="41667" y1="60833" x2="41667" y2="60833"/>
                          <a14:foregroundMark x1="39444" y1="68056" x2="39444" y2="68056"/>
                          <a14:foregroundMark x1="40000" y1="72778" x2="40833" y2="74722"/>
                          <a14:foregroundMark x1="43056" y1="79722" x2="44722" y2="82222"/>
                          <a14:foregroundMark x1="49444" y1="85556" x2="49444" y2="85556"/>
                          <a14:foregroundMark x1="54444" y1="86111" x2="54444" y2="86111"/>
                          <a14:foregroundMark x1="76944" y1="63333" x2="76944" y2="63333"/>
                          <a14:foregroundMark x1="80556" y1="55556" x2="80556" y2="55556"/>
                          <a14:foregroundMark x1="80833" y1="50556" x2="80833" y2="50556"/>
                          <a14:foregroundMark x1="81944" y1="43889" x2="81944" y2="41389"/>
                          <a14:foregroundMark x1="80833" y1="38611" x2="80556" y2="3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852" y="5119077"/>
              <a:ext cx="620683" cy="62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274A7319-887E-4A56-92D3-1757F547F8B0}"/>
                </a:ext>
              </a:extLst>
            </p:cNvPr>
            <p:cNvSpPr txBox="1"/>
            <p:nvPr/>
          </p:nvSpPr>
          <p:spPr>
            <a:xfrm>
              <a:off x="9917990" y="4772273"/>
              <a:ext cx="9264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Python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22DCC0B-8D29-45B6-A7FA-47D1C192E7DF}"/>
              </a:ext>
            </a:extLst>
          </p:cNvPr>
          <p:cNvGrpSpPr/>
          <p:nvPr/>
        </p:nvGrpSpPr>
        <p:grpSpPr>
          <a:xfrm>
            <a:off x="6998712" y="2567810"/>
            <a:ext cx="1893514" cy="763849"/>
            <a:chOff x="7423394" y="2700992"/>
            <a:chExt cx="1893514" cy="763849"/>
          </a:xfrm>
        </p:grpSpPr>
        <p:pic>
          <p:nvPicPr>
            <p:cNvPr id="1074" name="Picture 50" descr="Database icon PNG and SVG Free Download">
              <a:extLst>
                <a:ext uri="{FF2B5EF4-FFF2-40B4-BE49-F238E27FC236}">
                  <a16:creationId xmlns:a16="http://schemas.microsoft.com/office/drawing/2014/main" id="{ADB66A81-2D69-493B-A2BD-1F3B84336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769" y="2700992"/>
              <a:ext cx="576514" cy="673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52" descr="Api - ícones de seo e web grátis">
              <a:extLst>
                <a:ext uri="{FF2B5EF4-FFF2-40B4-BE49-F238E27FC236}">
                  <a16:creationId xmlns:a16="http://schemas.microsoft.com/office/drawing/2014/main" id="{BB2CBBAA-8078-4A87-81DE-A0E1191BC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394" y="2741440"/>
              <a:ext cx="648052" cy="64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Arquivos png hd - PNG All">
              <a:extLst>
                <a:ext uri="{FF2B5EF4-FFF2-40B4-BE49-F238E27FC236}">
                  <a16:creationId xmlns:a16="http://schemas.microsoft.com/office/drawing/2014/main" id="{0994C78E-680C-4BAB-B76A-035DC27A8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9778" r="98667">
                          <a14:foregroundMark x1="26667" y1="14222" x2="26667" y2="14222"/>
                          <a14:foregroundMark x1="80889" y1="10222" x2="80889" y2="10222"/>
                          <a14:foregroundMark x1="43111" y1="45778" x2="43111" y2="45778"/>
                          <a14:foregroundMark x1="43111" y1="54667" x2="43111" y2="54667"/>
                          <a14:foregroundMark x1="43556" y1="64889" x2="43556" y2="64889"/>
                          <a14:foregroundMark x1="40889" y1="73778" x2="40889" y2="73778"/>
                          <a14:foregroundMark x1="40889" y1="84444" x2="40889" y2="8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4557" y="2786609"/>
              <a:ext cx="592351" cy="59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B247B346-DF2D-4362-AD5E-99430C5B6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7453" y="3460967"/>
              <a:ext cx="1620454" cy="3874"/>
            </a:xfrm>
            <a:prstGeom prst="line">
              <a:avLst/>
            </a:prstGeom>
            <a:ln w="508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5E9A6043-10F2-4A4F-BBCD-EF570455EFE4}"/>
              </a:ext>
            </a:extLst>
          </p:cNvPr>
          <p:cNvCxnSpPr>
            <a:cxnSpLocks/>
          </p:cNvCxnSpPr>
          <p:nvPr/>
        </p:nvCxnSpPr>
        <p:spPr>
          <a:xfrm flipH="1">
            <a:off x="7876149" y="3310769"/>
            <a:ext cx="100195" cy="382414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5D8604E-F013-4B10-A1F2-65216153ED96}"/>
              </a:ext>
            </a:extLst>
          </p:cNvPr>
          <p:cNvSpPr txBox="1"/>
          <p:nvPr/>
        </p:nvSpPr>
        <p:spPr>
          <a:xfrm>
            <a:off x="4894649" y="4312193"/>
            <a:ext cx="79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Rede</a:t>
            </a:r>
          </a:p>
          <a:p>
            <a:r>
              <a:rPr lang="pt-BR" dirty="0"/>
              <a:t>Global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2774BE1-F6DA-417D-8443-9416114574C3}"/>
              </a:ext>
            </a:extLst>
          </p:cNvPr>
          <p:cNvSpPr txBox="1"/>
          <p:nvPr/>
        </p:nvSpPr>
        <p:spPr>
          <a:xfrm>
            <a:off x="198566" y="6064263"/>
            <a:ext cx="104790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/>
                </a:solidFill>
              </a:rPr>
              <a:t>Referências:</a:t>
            </a:r>
          </a:p>
          <a:p>
            <a:pPr algn="just"/>
            <a:r>
              <a:rPr lang="pt-BR" sz="1400" i="1" dirty="0">
                <a:solidFill>
                  <a:schemeClr val="accent5">
                    <a:lumMod val="75000"/>
                  </a:schemeClr>
                </a:solidFill>
                <a:hlinkClick r:id="rId25"/>
              </a:rPr>
              <a:t>https://www.youtube.com/watch?v=ZMCemNmB_v0</a:t>
            </a:r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 – (Guanabara)</a:t>
            </a:r>
          </a:p>
          <a:p>
            <a:pPr algn="just"/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Front-</a:t>
            </a:r>
            <a:r>
              <a:rPr lang="pt-BR" sz="1400" i="1" dirty="0" err="1">
                <a:solidFill>
                  <a:schemeClr val="accent5">
                    <a:lumMod val="75000"/>
                  </a:schemeClr>
                </a:solidFill>
              </a:rPr>
              <a:t>end</a:t>
            </a:r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; Back-</a:t>
            </a:r>
            <a:r>
              <a:rPr lang="pt-BR" sz="1400" i="1" dirty="0" err="1">
                <a:solidFill>
                  <a:schemeClr val="accent5">
                    <a:lumMod val="75000"/>
                  </a:schemeClr>
                </a:solidFill>
              </a:rPr>
              <a:t>end</a:t>
            </a:r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 e Full </a:t>
            </a:r>
            <a:r>
              <a:rPr lang="pt-BR" sz="1400" i="1" dirty="0" err="1">
                <a:solidFill>
                  <a:schemeClr val="accent5">
                    <a:lumMod val="75000"/>
                  </a:schemeClr>
                </a:solidFill>
              </a:rPr>
              <a:t>stack</a:t>
            </a:r>
            <a:endParaRPr lang="pt-BR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0D60DE46-1059-4E72-BBB3-DE646E11E805}"/>
              </a:ext>
            </a:extLst>
          </p:cNvPr>
          <p:cNvSpPr/>
          <p:nvPr/>
        </p:nvSpPr>
        <p:spPr>
          <a:xfrm>
            <a:off x="-9525" y="0"/>
            <a:ext cx="12201525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C48BC3F-92A2-49FF-898E-7B5426C741AA}"/>
              </a:ext>
            </a:extLst>
          </p:cNvPr>
          <p:cNvSpPr txBox="1"/>
          <p:nvPr/>
        </p:nvSpPr>
        <p:spPr>
          <a:xfrm>
            <a:off x="445103" y="566529"/>
            <a:ext cx="1149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&gt; Capítulo 1: Princípios da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    &gt; Tópico 1: Introdução à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8" name="Picture 2" descr="ícone Casa, home em Mirrored Twins">
            <a:extLst>
              <a:ext uri="{FF2B5EF4-FFF2-40B4-BE49-F238E27FC236}">
                <a16:creationId xmlns:a16="http://schemas.microsoft.com/office/drawing/2014/main" id="{601DEAB1-DF56-4762-AB85-0731A3BF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4" y="601487"/>
            <a:ext cx="244827" cy="2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43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C64B9FC-C460-4EFA-AD26-99A53256FD2D}"/>
              </a:ext>
            </a:extLst>
          </p:cNvPr>
          <p:cNvSpPr/>
          <p:nvPr/>
        </p:nvSpPr>
        <p:spPr>
          <a:xfrm>
            <a:off x="-9525" y="0"/>
            <a:ext cx="12201525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219E15-8D6F-414A-A8C0-F74C5D20A8C1}"/>
              </a:ext>
            </a:extLst>
          </p:cNvPr>
          <p:cNvSpPr txBox="1"/>
          <p:nvPr/>
        </p:nvSpPr>
        <p:spPr>
          <a:xfrm>
            <a:off x="445103" y="566529"/>
            <a:ext cx="1149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&gt; Capítulo 1: Princípios da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    &gt; Tópico 1: Introdução à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2" descr="ícone Casa, home em Mirrored Twins">
            <a:extLst>
              <a:ext uri="{FF2B5EF4-FFF2-40B4-BE49-F238E27FC236}">
                <a16:creationId xmlns:a16="http://schemas.microsoft.com/office/drawing/2014/main" id="{C2CE23AD-BB3B-4618-8C6D-8EC8CA95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4" y="601487"/>
            <a:ext cx="244827" cy="2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eta de retorno à esquerda - ícones de setas grátis">
            <a:hlinkClick r:id="rId4" action="ppaction://hlinksldjump"/>
            <a:extLst>
              <a:ext uri="{FF2B5EF4-FFF2-40B4-BE49-F238E27FC236}">
                <a16:creationId xmlns:a16="http://schemas.microsoft.com/office/drawing/2014/main" id="{8FD7D678-DFD5-4E71-85C6-F7C0BB61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hlinkClick r:id="rId4" action="ppaction://hlinksldjump"/>
            <a:extLst>
              <a:ext uri="{FF2B5EF4-FFF2-40B4-BE49-F238E27FC236}">
                <a16:creationId xmlns:a16="http://schemas.microsoft.com/office/drawing/2014/main" id="{CF49BA37-9F03-4D98-833F-D77A0B6B0281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11BC5C3-A16F-4F8E-8394-A4EA2BA1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9489-3401-4689-8167-B60A25A1142E}" type="slidenum">
              <a:rPr lang="pt-BR" smtClean="0"/>
              <a:t>11</a:t>
            </a:fld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3AA5466-8D01-48B9-AE8C-E1E93025B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84" y="1696385"/>
            <a:ext cx="3362633" cy="153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F449A8-9D8A-48F0-B56E-D20809C90472}"/>
              </a:ext>
            </a:extLst>
          </p:cNvPr>
          <p:cNvSpPr txBox="1"/>
          <p:nvPr/>
        </p:nvSpPr>
        <p:spPr>
          <a:xfrm>
            <a:off x="557784" y="1149396"/>
            <a:ext cx="250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Arquivos do </a:t>
            </a:r>
            <a:r>
              <a:rPr lang="pt-BR" sz="2000" dirty="0" err="1"/>
              <a:t>JavaScript</a:t>
            </a:r>
            <a:endParaRPr lang="pt-BR" sz="20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FA5991A-96A1-47C9-A5A4-28D5A2D5D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856" y="1431556"/>
            <a:ext cx="5871787" cy="3327902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E51F905-C002-4994-AA27-EC1BF1982293}"/>
              </a:ext>
            </a:extLst>
          </p:cNvPr>
          <p:cNvSpPr txBox="1"/>
          <p:nvPr/>
        </p:nvSpPr>
        <p:spPr>
          <a:xfrm>
            <a:off x="5508856" y="4880290"/>
            <a:ext cx="185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Arquivos:</a:t>
            </a:r>
          </a:p>
          <a:p>
            <a:pPr lvl="1"/>
            <a:r>
              <a:rPr lang="pt-BR" sz="2000" dirty="0"/>
              <a:t>Index.html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AFBE7FF-8B7E-4445-BA4C-19B2704B11CE}"/>
              </a:ext>
            </a:extLst>
          </p:cNvPr>
          <p:cNvSpPr txBox="1"/>
          <p:nvPr/>
        </p:nvSpPr>
        <p:spPr>
          <a:xfrm>
            <a:off x="5454779" y="4450099"/>
            <a:ext cx="12216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Estrutura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ACE70A3-6DA0-44AA-885F-A0502FE357CB}"/>
              </a:ext>
            </a:extLst>
          </p:cNvPr>
          <p:cNvSpPr txBox="1"/>
          <p:nvPr/>
        </p:nvSpPr>
        <p:spPr>
          <a:xfrm>
            <a:off x="7898625" y="4450099"/>
            <a:ext cx="12216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Estilo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CF2D817-304C-4674-ACB0-411CF6066D88}"/>
              </a:ext>
            </a:extLst>
          </p:cNvPr>
          <p:cNvSpPr txBox="1"/>
          <p:nvPr/>
        </p:nvSpPr>
        <p:spPr>
          <a:xfrm>
            <a:off x="9883156" y="4450099"/>
            <a:ext cx="17993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Funcionalidade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00B42B-3F19-41DA-82F3-2C258E5F0567}"/>
              </a:ext>
            </a:extLst>
          </p:cNvPr>
          <p:cNvSpPr txBox="1"/>
          <p:nvPr/>
        </p:nvSpPr>
        <p:spPr>
          <a:xfrm>
            <a:off x="7898625" y="4880290"/>
            <a:ext cx="185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Arquivos:</a:t>
            </a:r>
          </a:p>
          <a:p>
            <a:pPr lvl="1"/>
            <a:r>
              <a:rPr lang="pt-BR" sz="2000" dirty="0"/>
              <a:t>Styles.css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B55D704-232C-41D3-9A7C-6DB19FAF23A2}"/>
              </a:ext>
            </a:extLst>
          </p:cNvPr>
          <p:cNvSpPr txBox="1"/>
          <p:nvPr/>
        </p:nvSpPr>
        <p:spPr>
          <a:xfrm>
            <a:off x="9974299" y="4804558"/>
            <a:ext cx="1853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Arquivos:</a:t>
            </a:r>
          </a:p>
          <a:p>
            <a:pPr lvl="1"/>
            <a:r>
              <a:rPr lang="pt-BR" sz="2000" dirty="0"/>
              <a:t>Scripts.js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B162B5B-1D66-4F4B-BE46-F9BCD3430E96}"/>
              </a:ext>
            </a:extLst>
          </p:cNvPr>
          <p:cNvSpPr txBox="1"/>
          <p:nvPr/>
        </p:nvSpPr>
        <p:spPr>
          <a:xfrm>
            <a:off x="8825315" y="1942425"/>
            <a:ext cx="14651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WebPage</a:t>
            </a:r>
            <a:endParaRPr lang="pt-BR" sz="24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5CE8D02-748D-4CB4-A1FF-E64E8175BA4E}"/>
              </a:ext>
            </a:extLst>
          </p:cNvPr>
          <p:cNvSpPr txBox="1"/>
          <p:nvPr/>
        </p:nvSpPr>
        <p:spPr>
          <a:xfrm>
            <a:off x="223773" y="5073498"/>
            <a:ext cx="801658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dirty="0">
                <a:solidFill>
                  <a:schemeClr val="tx1"/>
                </a:solidFill>
              </a:rPr>
              <a:t>Referências:</a:t>
            </a:r>
          </a:p>
          <a:p>
            <a:pPr algn="just"/>
            <a:r>
              <a:rPr lang="pt-BR" sz="1400" i="1" dirty="0">
                <a:solidFill>
                  <a:schemeClr val="accent5">
                    <a:lumMod val="75000"/>
                  </a:schemeClr>
                </a:solidFill>
                <a:hlinkClick r:id="rId9"/>
              </a:rPr>
              <a:t>https://www.youtube.com/watch?v=ZMCemNmB_v0</a:t>
            </a:r>
            <a:endParaRPr lang="pt-BR" sz="1400" i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O que é CSS</a:t>
            </a:r>
          </a:p>
          <a:p>
            <a:pPr algn="just"/>
            <a:endParaRPr lang="pt-BR" sz="1400" i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/>
            <a:r>
              <a:rPr lang="pt-BR" sz="1400" i="1" dirty="0">
                <a:solidFill>
                  <a:schemeClr val="accent5">
                    <a:lumMod val="75000"/>
                  </a:schemeClr>
                </a:solidFill>
                <a:hlinkClick r:id="rId10"/>
              </a:rPr>
              <a:t>http://videos3.fb.org.br/FundacaoBradesco/Externos/DEPEJA/EV/Cursos/TecInf/BT25_Whiteboard.mp4</a:t>
            </a:r>
            <a:endParaRPr lang="pt-BR" sz="1400" i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O que é a linguagem </a:t>
            </a:r>
            <a:r>
              <a:rPr lang="pt-BR" sz="1400" i="1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sz="1400" i="1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i="1" dirty="0">
                <a:solidFill>
                  <a:schemeClr val="accent5">
                    <a:lumMod val="75000"/>
                  </a:schemeClr>
                </a:solidFill>
              </a:rPr>
              <a:t>Diferença entre Java e </a:t>
            </a:r>
            <a:r>
              <a:rPr lang="pt-BR" sz="1400" i="1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47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E54A-2F59-4904-AE84-1CA42C25FD41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7E824D-0F90-47F0-B37B-BFFD70FAC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8" t="10363" r="6875" b="5697"/>
          <a:stretch/>
        </p:blipFill>
        <p:spPr>
          <a:xfrm>
            <a:off x="2880360" y="812800"/>
            <a:ext cx="8892540" cy="554649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42F3F0B-38A0-46D5-8D18-9A884EBC0075}"/>
              </a:ext>
            </a:extLst>
          </p:cNvPr>
          <p:cNvSpPr txBox="1"/>
          <p:nvPr/>
        </p:nvSpPr>
        <p:spPr>
          <a:xfrm>
            <a:off x="114300" y="500797"/>
            <a:ext cx="257708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lvl="1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Abertura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0000" lvl="1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Capítulo 1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0000" lvl="1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Estrutura do Curso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0000" lvl="1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Encerramento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3FF80B-531C-4A91-BEE8-96A403DAFADD}"/>
              </a:ext>
            </a:extLst>
          </p:cNvPr>
          <p:cNvSpPr/>
          <p:nvPr/>
        </p:nvSpPr>
        <p:spPr>
          <a:xfrm>
            <a:off x="0" y="0"/>
            <a:ext cx="12192000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</p:spTree>
    <p:extLst>
      <p:ext uri="{BB962C8B-B14F-4D97-AF65-F5344CB8AC3E}">
        <p14:creationId xmlns:p14="http://schemas.microsoft.com/office/powerpoint/2010/main" val="16619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E54A-2F59-4904-AE84-1CA42C25FD41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0BEA576-FD3B-4F2F-BAC7-EC67DF1AB968}"/>
              </a:ext>
            </a:extLst>
          </p:cNvPr>
          <p:cNvSpPr/>
          <p:nvPr/>
        </p:nvSpPr>
        <p:spPr>
          <a:xfrm>
            <a:off x="0" y="0"/>
            <a:ext cx="12192000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pic>
        <p:nvPicPr>
          <p:cNvPr id="7" name="Picture 2" descr="Learn JavaScript Tutorial - javatpoint">
            <a:extLst>
              <a:ext uri="{FF2B5EF4-FFF2-40B4-BE49-F238E27FC236}">
                <a16:creationId xmlns:a16="http://schemas.microsoft.com/office/drawing/2014/main" id="{199766FC-79EC-418F-9020-CB8255A1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0" y="239640"/>
            <a:ext cx="1315303" cy="13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9D64F8B-14AE-4CAB-9035-372A40AB9A30}"/>
              </a:ext>
            </a:extLst>
          </p:cNvPr>
          <p:cNvSpPr txBox="1"/>
          <p:nvPr/>
        </p:nvSpPr>
        <p:spPr>
          <a:xfrm>
            <a:off x="609599" y="581025"/>
            <a:ext cx="963930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Caro aluno,</a:t>
            </a:r>
          </a:p>
          <a:p>
            <a:pPr algn="just"/>
            <a:endParaRPr lang="pt-BR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Este curso foi elaborado pensando em seu processo de aprendizagem. Nele você encontrará o conhecimento necessário para o desenvolvimento da linguagem de programação </a:t>
            </a:r>
            <a:r>
              <a:rPr lang="pt-BR" sz="2000" b="1" i="1" dirty="0" err="1">
                <a:solidFill>
                  <a:schemeClr val="bg1">
                    <a:lumMod val="85000"/>
                  </a:schemeClr>
                </a:solidFill>
              </a:rPr>
              <a:t>JavaScript</a:t>
            </a:r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algn="just"/>
            <a:endParaRPr lang="pt-BR" sz="1200" i="1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Ao longo do estudo, você será convidado a fazer atividades e reflexões que contribuirão para seu desenvolvimento profissional. Essas atividades são importantes para que você tenha uma visão prática da utilização dos equipamentos e um conhecimento teórico sobre as tecnologias envolvidas.</a:t>
            </a:r>
          </a:p>
          <a:p>
            <a:pPr algn="just"/>
            <a:endParaRPr lang="pt-BR" sz="1200" i="1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Fique atento a todo o conteúdo apresentado, para que você tenha um aprendizado significativo e condições de aplicar os conhecimentos em suas atividades profissionais.</a:t>
            </a:r>
          </a:p>
          <a:p>
            <a:pPr algn="just"/>
            <a:endParaRPr lang="pt-BR" sz="1200" i="1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Sua dedicação e seu comprometimento são fundamentais. Leia o conteúdo com atenção, responda aos exercícios propostos e aproveite as dicas e os recursos educacionais disponibilizados sobre os assuntos.</a:t>
            </a:r>
          </a:p>
          <a:p>
            <a:pPr algn="just"/>
            <a:endParaRPr lang="pt-BR" sz="1200" i="1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Ao término de seus estudos, você realizará uma avaliação para verificar sua compreensão a respeito dos assuntos abordados.</a:t>
            </a:r>
          </a:p>
          <a:p>
            <a:pPr algn="just"/>
            <a:endParaRPr lang="pt-BR" sz="1200" i="1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pt-BR" sz="2000" i="1" dirty="0">
                <a:solidFill>
                  <a:schemeClr val="bg1">
                    <a:lumMod val="85000"/>
                  </a:schemeClr>
                </a:solidFill>
              </a:rPr>
              <a:t>Desejamos a você um bom aprendizado!</a:t>
            </a:r>
            <a:endParaRPr lang="pt-BR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2" descr="Seta de retorno à esquerda - ícones de setas grátis">
            <a:hlinkClick r:id="rId4" action="ppaction://hlinksldjump"/>
            <a:extLst>
              <a:ext uri="{FF2B5EF4-FFF2-40B4-BE49-F238E27FC236}">
                <a16:creationId xmlns:a16="http://schemas.microsoft.com/office/drawing/2014/main" id="{656BFD0E-60F0-4A5D-90A6-97AC0D08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hlinkClick r:id="rId4" action="ppaction://hlinksldjump"/>
            <a:extLst>
              <a:ext uri="{FF2B5EF4-FFF2-40B4-BE49-F238E27FC236}">
                <a16:creationId xmlns:a16="http://schemas.microsoft.com/office/drawing/2014/main" id="{7CBA0871-E0A5-451A-9217-1CFBB4322ADC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9C0378-C5D7-4ED5-B9A6-D9F1E6497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224" y="1036949"/>
            <a:ext cx="6416322" cy="50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E54A-2F59-4904-AE84-1CA42C25FD41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EAACDA-450A-4B5F-ACC7-740BF087121F}"/>
              </a:ext>
            </a:extLst>
          </p:cNvPr>
          <p:cNvSpPr txBox="1"/>
          <p:nvPr/>
        </p:nvSpPr>
        <p:spPr>
          <a:xfrm>
            <a:off x="609599" y="1114425"/>
            <a:ext cx="10963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Parte A: Princípios da Linguagem de Programação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à Linguagem de Programação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Abordagens de Desenvolvimento “Front-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end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e “Back-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end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Ambientação com a Plataforma e Ferramentas de Desenvolvimento.</a:t>
            </a:r>
          </a:p>
          <a:p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Parte B: Características da Linguagem de Programação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 o navegador web.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e parametrização.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 e testa os primeiros códigos com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integração com o HTML e CSS.</a:t>
            </a:r>
          </a:p>
          <a:p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Capítulo C: Construção de Programas com as Estruturas da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Linguagemem</a:t>
            </a:r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Tópico 1: Variáveis e Tipos de Dados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Tópico 2: Operadores e Decisão condicional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Tópico 3: Controles de fluxo e Vetores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64A8F67-6FF7-4D5B-A13B-963C4C4C756A}"/>
              </a:ext>
            </a:extLst>
          </p:cNvPr>
          <p:cNvGrpSpPr/>
          <p:nvPr/>
        </p:nvGrpSpPr>
        <p:grpSpPr>
          <a:xfrm>
            <a:off x="-9525" y="0"/>
            <a:ext cx="12201525" cy="935861"/>
            <a:chOff x="-9525" y="0"/>
            <a:chExt cx="12201525" cy="935861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C428866-76D3-4BE1-AB38-E1623FEFAD14}"/>
                </a:ext>
              </a:extLst>
            </p:cNvPr>
            <p:cNvSpPr/>
            <p:nvPr/>
          </p:nvSpPr>
          <p:spPr>
            <a:xfrm>
              <a:off x="-9525" y="0"/>
              <a:ext cx="12201525" cy="50079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/>
                <a:t>INTRODUÇÃO AO JAVASCRIPT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248FA50-B983-45E3-99DC-17FC2BE3C81F}"/>
                </a:ext>
              </a:extLst>
            </p:cNvPr>
            <p:cNvSpPr txBox="1"/>
            <p:nvPr/>
          </p:nvSpPr>
          <p:spPr>
            <a:xfrm>
              <a:off x="554831" y="566529"/>
              <a:ext cx="1921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dirty="0">
                  <a:solidFill>
                    <a:schemeClr val="accent5">
                      <a:lumMod val="75000"/>
                    </a:schemeClr>
                  </a:solidFill>
                </a:rPr>
                <a:t>Estrutura do Curso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F2F8256-6F59-46A5-A80F-5B6A6FAD64BD}"/>
                </a:ext>
              </a:extLst>
            </p:cNvPr>
            <p:cNvSpPr txBox="1"/>
            <p:nvPr/>
          </p:nvSpPr>
          <p:spPr>
            <a:xfrm>
              <a:off x="2383632" y="566529"/>
              <a:ext cx="3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dirty="0">
                  <a:solidFill>
                    <a:schemeClr val="accent5">
                      <a:lumMod val="75000"/>
                    </a:schemeClr>
                  </a:solidFill>
                </a:rPr>
                <a:t>&gt;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6FFE1FF-E4D3-4E40-89B7-C6A47984928F}"/>
                </a:ext>
              </a:extLst>
            </p:cNvPr>
            <p:cNvSpPr txBox="1"/>
            <p:nvPr/>
          </p:nvSpPr>
          <p:spPr>
            <a:xfrm>
              <a:off x="373856" y="566529"/>
              <a:ext cx="3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dirty="0">
                  <a:solidFill>
                    <a:schemeClr val="accent5">
                      <a:lumMod val="75000"/>
                    </a:schemeClr>
                  </a:solidFill>
                </a:rPr>
                <a:t>&gt;</a:t>
              </a:r>
            </a:p>
          </p:txBody>
        </p:sp>
        <p:pic>
          <p:nvPicPr>
            <p:cNvPr id="2050" name="Picture 2" descr="ícone Casa, home em Mirrored Twins">
              <a:extLst>
                <a:ext uri="{FF2B5EF4-FFF2-40B4-BE49-F238E27FC236}">
                  <a16:creationId xmlns:a16="http://schemas.microsoft.com/office/drawing/2014/main" id="{CB517F96-9477-4367-96F5-C83605ECC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54" y="601487"/>
              <a:ext cx="244827" cy="244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D10D1310-EE07-45BF-96A6-F06029E05213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5558155"/>
          <a:ext cx="1066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2064476441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3894460329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856627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Referências</a:t>
                      </a:r>
                      <a:endParaRPr lang="pt-BR" sz="18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Glossário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Infográfico</a:t>
                      </a:r>
                      <a:endParaRPr lang="pt-B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25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Demonstração</a:t>
                      </a:r>
                      <a:endParaRPr lang="pt-BR" sz="18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1" dirty="0">
                          <a:hlinkClick r:id="" action="ppaction://noaction"/>
                        </a:rPr>
                        <a:t>Mapa Conceitual</a:t>
                      </a:r>
                      <a:endParaRPr lang="pt-BR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1" dirty="0">
                          <a:hlinkClick r:id="" action="ppaction://noaction"/>
                        </a:rPr>
                        <a:t>Vídeos</a:t>
                      </a:r>
                      <a:endParaRPr lang="pt-BR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42327"/>
                  </a:ext>
                </a:extLst>
              </a:tr>
            </a:tbl>
          </a:graphicData>
        </a:graphic>
      </p:graphicFrame>
      <p:pic>
        <p:nvPicPr>
          <p:cNvPr id="12" name="Picture 2" descr="Seta de retorno à esquerda - ícones de setas grátis">
            <a:hlinkClick r:id="rId5" action="ppaction://hlinksldjump"/>
            <a:extLst>
              <a:ext uri="{FF2B5EF4-FFF2-40B4-BE49-F238E27FC236}">
                <a16:creationId xmlns:a16="http://schemas.microsoft.com/office/drawing/2014/main" id="{34FEF1C9-382C-45D9-84B2-DE1583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hlinkClick r:id="rId5" action="ppaction://hlinksldjump"/>
            <a:extLst>
              <a:ext uri="{FF2B5EF4-FFF2-40B4-BE49-F238E27FC236}">
                <a16:creationId xmlns:a16="http://schemas.microsoft.com/office/drawing/2014/main" id="{5ECAEDE8-1741-4231-BD70-73976A1C5234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BA0D70-0C6F-4B68-8ACD-19A5A7DDE8E1}"/>
              </a:ext>
            </a:extLst>
          </p:cNvPr>
          <p:cNvSpPr txBox="1"/>
          <p:nvPr/>
        </p:nvSpPr>
        <p:spPr>
          <a:xfrm>
            <a:off x="672019" y="6277302"/>
            <a:ext cx="5913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/>
              <a:t>Documentação:</a:t>
            </a:r>
          </a:p>
          <a:p>
            <a:r>
              <a:rPr lang="pt-BR" sz="1400" dirty="0"/>
              <a:t>https://developer.mozilla.org/pt-BR/docs/Web/JavaScript/Guide/Introduction</a:t>
            </a:r>
          </a:p>
        </p:txBody>
      </p:sp>
    </p:spTree>
    <p:extLst>
      <p:ext uri="{BB962C8B-B14F-4D97-AF65-F5344CB8AC3E}">
        <p14:creationId xmlns:p14="http://schemas.microsoft.com/office/powerpoint/2010/main" val="337088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2E54A-2F59-4904-AE84-1CA42C25FD41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EAACDA-450A-4B5F-ACC7-740BF087121F}"/>
              </a:ext>
            </a:extLst>
          </p:cNvPr>
          <p:cNvSpPr txBox="1"/>
          <p:nvPr/>
        </p:nvSpPr>
        <p:spPr>
          <a:xfrm>
            <a:off x="609599" y="1114425"/>
            <a:ext cx="10963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Capítulo D: Construção de Programas Interativos em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às Funções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Eventos em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Manipulação do DOM (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Document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Model)</a:t>
            </a:r>
          </a:p>
          <a:p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Capítulo E: Construção de Programas no Paradigma de Orientação a Objetos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a Objetos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em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Heranças em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a JSON (JavaScript Object Notation)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Capítulo F: Desenvolvimento de Programas em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Bootstrap</a:t>
            </a:r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WebStore</a:t>
            </a:r>
            <a:endParaRPr lang="pt-B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ao “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BootStrap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e Criação de uma Interface Responsiva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 ao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WebStore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Implementação de uma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WebStore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64A8F67-6FF7-4D5B-A13B-963C4C4C756A}"/>
              </a:ext>
            </a:extLst>
          </p:cNvPr>
          <p:cNvGrpSpPr/>
          <p:nvPr/>
        </p:nvGrpSpPr>
        <p:grpSpPr>
          <a:xfrm>
            <a:off x="-9525" y="0"/>
            <a:ext cx="12201525" cy="935861"/>
            <a:chOff x="-9525" y="0"/>
            <a:chExt cx="12201525" cy="935861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C428866-76D3-4BE1-AB38-E1623FEFAD14}"/>
                </a:ext>
              </a:extLst>
            </p:cNvPr>
            <p:cNvSpPr/>
            <p:nvPr/>
          </p:nvSpPr>
          <p:spPr>
            <a:xfrm>
              <a:off x="-9525" y="0"/>
              <a:ext cx="12201525" cy="50079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dirty="0"/>
                <a:t>INTRODUÇÃO AO JAVASCRIPT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248FA50-B983-45E3-99DC-17FC2BE3C81F}"/>
                </a:ext>
              </a:extLst>
            </p:cNvPr>
            <p:cNvSpPr txBox="1"/>
            <p:nvPr/>
          </p:nvSpPr>
          <p:spPr>
            <a:xfrm>
              <a:off x="554831" y="566529"/>
              <a:ext cx="1921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dirty="0">
                  <a:solidFill>
                    <a:schemeClr val="accent5">
                      <a:lumMod val="75000"/>
                    </a:schemeClr>
                  </a:solidFill>
                </a:rPr>
                <a:t>Estrutura do Curso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F2F8256-6F59-46A5-A80F-5B6A6FAD64BD}"/>
                </a:ext>
              </a:extLst>
            </p:cNvPr>
            <p:cNvSpPr txBox="1"/>
            <p:nvPr/>
          </p:nvSpPr>
          <p:spPr>
            <a:xfrm>
              <a:off x="2383632" y="566529"/>
              <a:ext cx="3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dirty="0">
                  <a:solidFill>
                    <a:schemeClr val="accent5">
                      <a:lumMod val="75000"/>
                    </a:schemeClr>
                  </a:solidFill>
                </a:rPr>
                <a:t>&gt;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6FFE1FF-E4D3-4E40-89B7-C6A47984928F}"/>
                </a:ext>
              </a:extLst>
            </p:cNvPr>
            <p:cNvSpPr txBox="1"/>
            <p:nvPr/>
          </p:nvSpPr>
          <p:spPr>
            <a:xfrm>
              <a:off x="373856" y="566529"/>
              <a:ext cx="3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dirty="0">
                  <a:solidFill>
                    <a:schemeClr val="accent5">
                      <a:lumMod val="75000"/>
                    </a:schemeClr>
                  </a:solidFill>
                </a:rPr>
                <a:t>&gt;</a:t>
              </a:r>
            </a:p>
          </p:txBody>
        </p:sp>
        <p:pic>
          <p:nvPicPr>
            <p:cNvPr id="2050" name="Picture 2" descr="ícone Casa, home em Mirrored Twins">
              <a:extLst>
                <a:ext uri="{FF2B5EF4-FFF2-40B4-BE49-F238E27FC236}">
                  <a16:creationId xmlns:a16="http://schemas.microsoft.com/office/drawing/2014/main" id="{CB517F96-9477-4367-96F5-C83605ECC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54" y="601487"/>
              <a:ext cx="244827" cy="244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D10D1310-EE07-45BF-96A6-F06029E05213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5558155"/>
          <a:ext cx="1066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2064476441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3894460329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856627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Referências</a:t>
                      </a:r>
                      <a:endParaRPr lang="pt-BR" sz="18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Glossário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Infográfico</a:t>
                      </a:r>
                      <a:endParaRPr lang="pt-B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25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hlinkClick r:id="" action="ppaction://noaction"/>
                        </a:rPr>
                        <a:t>Demonstração</a:t>
                      </a:r>
                      <a:endParaRPr lang="pt-BR" sz="18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1" dirty="0">
                          <a:hlinkClick r:id="" action="ppaction://noaction"/>
                        </a:rPr>
                        <a:t>Mapa Conceitual</a:t>
                      </a:r>
                      <a:endParaRPr lang="pt-BR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1" dirty="0">
                          <a:hlinkClick r:id="" action="ppaction://noaction"/>
                        </a:rPr>
                        <a:t>Vídeos</a:t>
                      </a:r>
                      <a:endParaRPr lang="pt-BR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642327"/>
                  </a:ext>
                </a:extLst>
              </a:tr>
            </a:tbl>
          </a:graphicData>
        </a:graphic>
      </p:graphicFrame>
      <p:pic>
        <p:nvPicPr>
          <p:cNvPr id="12" name="Picture 2" descr="Seta de retorno à esquerda - ícones de setas grátis">
            <a:hlinkClick r:id="rId5" action="ppaction://hlinksldjump"/>
            <a:extLst>
              <a:ext uri="{FF2B5EF4-FFF2-40B4-BE49-F238E27FC236}">
                <a16:creationId xmlns:a16="http://schemas.microsoft.com/office/drawing/2014/main" id="{34FEF1C9-382C-45D9-84B2-DE158331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hlinkClick r:id="rId5" action="ppaction://hlinksldjump"/>
            <a:extLst>
              <a:ext uri="{FF2B5EF4-FFF2-40B4-BE49-F238E27FC236}">
                <a16:creationId xmlns:a16="http://schemas.microsoft.com/office/drawing/2014/main" id="{5ECAEDE8-1741-4231-BD70-73976A1C5234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BA0D70-0C6F-4B68-8ACD-19A5A7DDE8E1}"/>
              </a:ext>
            </a:extLst>
          </p:cNvPr>
          <p:cNvSpPr txBox="1"/>
          <p:nvPr/>
        </p:nvSpPr>
        <p:spPr>
          <a:xfrm>
            <a:off x="672019" y="6277302"/>
            <a:ext cx="5913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/>
              <a:t>Documentação:</a:t>
            </a:r>
          </a:p>
          <a:p>
            <a:r>
              <a:rPr lang="pt-BR" sz="1400" dirty="0"/>
              <a:t>https://developer.mozilla.org/pt-BR/docs/Web/JavaScript/Guide/Introduction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070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877A450-CAFC-47A5-95BA-723B2658F04B}"/>
              </a:ext>
            </a:extLst>
          </p:cNvPr>
          <p:cNvSpPr/>
          <p:nvPr/>
        </p:nvSpPr>
        <p:spPr>
          <a:xfrm>
            <a:off x="0" y="0"/>
            <a:ext cx="12192000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pic>
        <p:nvPicPr>
          <p:cNvPr id="108546" name="Picture 2" descr="Learn JavaScript Tutorial - javatpoint">
            <a:extLst>
              <a:ext uri="{FF2B5EF4-FFF2-40B4-BE49-F238E27FC236}">
                <a16:creationId xmlns:a16="http://schemas.microsoft.com/office/drawing/2014/main" id="{18E4D8CC-D23D-4DEC-8A0F-1999EDFB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99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E027CBF-8327-4694-95FE-43F4C9684172}"/>
              </a:ext>
            </a:extLst>
          </p:cNvPr>
          <p:cNvGrpSpPr/>
          <p:nvPr/>
        </p:nvGrpSpPr>
        <p:grpSpPr>
          <a:xfrm>
            <a:off x="5756218" y="2390001"/>
            <a:ext cx="4575232" cy="2077999"/>
            <a:chOff x="5756218" y="2379364"/>
            <a:chExt cx="4575232" cy="207799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C6AA3BB-C68F-4B13-BB95-C95AFA28F1A6}"/>
                </a:ext>
              </a:extLst>
            </p:cNvPr>
            <p:cNvSpPr txBox="1"/>
            <p:nvPr/>
          </p:nvSpPr>
          <p:spPr>
            <a:xfrm>
              <a:off x="7319116" y="2379364"/>
              <a:ext cx="1091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Parte A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CE8D216-769C-45ED-A8F3-55EB0BC138E6}"/>
                </a:ext>
              </a:extLst>
            </p:cNvPr>
            <p:cNvSpPr txBox="1"/>
            <p:nvPr/>
          </p:nvSpPr>
          <p:spPr>
            <a:xfrm>
              <a:off x="5756218" y="3072368"/>
              <a:ext cx="457523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+mj-lt"/>
                </a:rPr>
                <a:t>PRINCÍPIOS DA LINGUAGEM DE PROGRAMAÇÃO JAVASCRIPT</a:t>
              </a:r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0D34555C-AC10-445A-BC41-2FF4F0B9FC4B}"/>
                </a:ext>
              </a:extLst>
            </p:cNvPr>
            <p:cNvCxnSpPr>
              <a:cxnSpLocks/>
            </p:cNvCxnSpPr>
            <p:nvPr/>
          </p:nvCxnSpPr>
          <p:spPr>
            <a:xfrm>
              <a:off x="5789584" y="2929929"/>
              <a:ext cx="45085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75017A4-0183-4312-92B1-0E99966F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9489-3401-4689-8167-B60A25A1142E}" type="slidenum">
              <a:rPr lang="pt-BR" smtClean="0"/>
              <a:t>6</a:t>
            </a:fld>
            <a:endParaRPr lang="pt-BR"/>
          </a:p>
        </p:txBody>
      </p:sp>
      <p:pic>
        <p:nvPicPr>
          <p:cNvPr id="10" name="Picture 2" descr="Seta de retorno à esquerda - ícones de setas grátis">
            <a:hlinkClick r:id="rId3" action="ppaction://hlinksldjump"/>
            <a:extLst>
              <a:ext uri="{FF2B5EF4-FFF2-40B4-BE49-F238E27FC236}">
                <a16:creationId xmlns:a16="http://schemas.microsoft.com/office/drawing/2014/main" id="{55536C73-7F9E-4F01-9A86-ED5A0194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hlinkClick r:id="rId3" action="ppaction://hlinksldjump"/>
            <a:extLst>
              <a:ext uri="{FF2B5EF4-FFF2-40B4-BE49-F238E27FC236}">
                <a16:creationId xmlns:a16="http://schemas.microsoft.com/office/drawing/2014/main" id="{DEFBB13E-291C-4103-900F-00B6FA5AE690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</p:spTree>
    <p:extLst>
      <p:ext uri="{BB962C8B-B14F-4D97-AF65-F5344CB8AC3E}">
        <p14:creationId xmlns:p14="http://schemas.microsoft.com/office/powerpoint/2010/main" val="282286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8E59FE-BD8C-4596-8F86-6797EB9E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25741" r="3815" b="5000"/>
          <a:stretch/>
        </p:blipFill>
        <p:spPr>
          <a:xfrm>
            <a:off x="114301" y="1354364"/>
            <a:ext cx="11963400" cy="4968656"/>
          </a:xfrm>
          <a:prstGeom prst="rect">
            <a:avLst/>
          </a:prstGeom>
        </p:spPr>
      </p:pic>
      <p:pic>
        <p:nvPicPr>
          <p:cNvPr id="7" name="Imagem 6">
            <a:hlinkClick r:id="" action="ppaction://noaction"/>
            <a:extLst>
              <a:ext uri="{FF2B5EF4-FFF2-40B4-BE49-F238E27FC236}">
                <a16:creationId xmlns:a16="http://schemas.microsoft.com/office/drawing/2014/main" id="{5C26EA18-08A8-49A0-9B7D-6FCB49B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96" y="4894551"/>
            <a:ext cx="1638300" cy="31432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AD65B19-6EE2-4E40-AF1A-C7FFB3657D89}"/>
              </a:ext>
            </a:extLst>
          </p:cNvPr>
          <p:cNvSpPr/>
          <p:nvPr/>
        </p:nvSpPr>
        <p:spPr>
          <a:xfrm>
            <a:off x="11801" y="0"/>
            <a:ext cx="12168397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A2A2C1-1C4D-4E08-A872-2DB04A4B2AB0}"/>
              </a:ext>
            </a:extLst>
          </p:cNvPr>
          <p:cNvSpPr txBox="1"/>
          <p:nvPr/>
        </p:nvSpPr>
        <p:spPr>
          <a:xfrm>
            <a:off x="11801" y="534980"/>
            <a:ext cx="946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Síntese do Capítulo 1:</a:t>
            </a:r>
          </a:p>
          <a:p>
            <a:pPr marL="0" lvl="1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	Princípios da Linguagem de Programação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BA13EA-E48F-41AF-BFC7-957B972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9489-3401-4689-8167-B60A25A1142E}" type="slidenum">
              <a:rPr lang="pt-BR" smtClean="0"/>
              <a:t>7</a:t>
            </a:fld>
            <a:endParaRPr lang="pt-BR"/>
          </a:p>
        </p:txBody>
      </p:sp>
      <p:pic>
        <p:nvPicPr>
          <p:cNvPr id="8" name="Picture 2" descr="Seta de retorno à esquerda - ícones de setas grátis">
            <a:hlinkClick r:id="rId4" action="ppaction://hlinksldjump"/>
            <a:extLst>
              <a:ext uri="{FF2B5EF4-FFF2-40B4-BE49-F238E27FC236}">
                <a16:creationId xmlns:a16="http://schemas.microsoft.com/office/drawing/2014/main" id="{298F0406-17A0-4498-8A0C-187704BD5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hlinkClick r:id="rId4" action="ppaction://hlinksldjump"/>
            <a:extLst>
              <a:ext uri="{FF2B5EF4-FFF2-40B4-BE49-F238E27FC236}">
                <a16:creationId xmlns:a16="http://schemas.microsoft.com/office/drawing/2014/main" id="{4B0FE036-B89D-4C8A-983E-7CFC05D78ACA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</p:spTree>
    <p:extLst>
      <p:ext uri="{BB962C8B-B14F-4D97-AF65-F5344CB8AC3E}">
        <p14:creationId xmlns:p14="http://schemas.microsoft.com/office/powerpoint/2010/main" val="100468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B94BD5-DE87-4D5A-9592-D3AE2ADB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50762"/>
            <a:ext cx="6705600" cy="44577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CAF997A-5A00-494E-AA78-74F7A4F0EFEC}"/>
              </a:ext>
            </a:extLst>
          </p:cNvPr>
          <p:cNvSpPr txBox="1"/>
          <p:nvPr/>
        </p:nvSpPr>
        <p:spPr>
          <a:xfrm>
            <a:off x="321116" y="5657850"/>
            <a:ext cx="41201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400" i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Referências:</a:t>
            </a:r>
          </a:p>
          <a:p>
            <a:r>
              <a:rPr lang="pt-BR" dirty="0">
                <a:hlinkClick r:id="rId3"/>
              </a:rPr>
              <a:t>https://www.youtube.com/watch?v=h9CG84SvSnE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/>
              <a:t>O que é a linguagem </a:t>
            </a:r>
            <a:r>
              <a:rPr lang="pt-BR" dirty="0" err="1"/>
              <a:t>JavaScript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/>
              <a:t>Browser e Servidor Web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973B76-2996-4481-92E9-A1F2E3022038}"/>
              </a:ext>
            </a:extLst>
          </p:cNvPr>
          <p:cNvSpPr/>
          <p:nvPr/>
        </p:nvSpPr>
        <p:spPr>
          <a:xfrm>
            <a:off x="-9525" y="0"/>
            <a:ext cx="12201525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B197CB-0A20-44D1-AD4D-51BDD04FC812}"/>
              </a:ext>
            </a:extLst>
          </p:cNvPr>
          <p:cNvSpPr txBox="1"/>
          <p:nvPr/>
        </p:nvSpPr>
        <p:spPr>
          <a:xfrm>
            <a:off x="445103" y="566529"/>
            <a:ext cx="1149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&gt; Capítulo 1: Princípios da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    &gt; Tópico 1: Introdução à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2" descr="ícone Casa, home em Mirrored Twins">
            <a:extLst>
              <a:ext uri="{FF2B5EF4-FFF2-40B4-BE49-F238E27FC236}">
                <a16:creationId xmlns:a16="http://schemas.microsoft.com/office/drawing/2014/main" id="{9390F5C0-42C1-48DE-93BC-66632A08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4" y="601487"/>
            <a:ext cx="244827" cy="2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58979E0-D880-40F7-9AEC-0E5AE763B1F1}"/>
              </a:ext>
            </a:extLst>
          </p:cNvPr>
          <p:cNvSpPr txBox="1"/>
          <p:nvPr/>
        </p:nvSpPr>
        <p:spPr>
          <a:xfrm>
            <a:off x="2969159" y="836220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Front-</a:t>
            </a:r>
            <a:r>
              <a:rPr lang="pt-BR" sz="3600" b="1" dirty="0" err="1"/>
              <a:t>End</a:t>
            </a:r>
            <a:r>
              <a:rPr lang="pt-BR" sz="3600" b="1" dirty="0"/>
              <a:t>   e   Back-</a:t>
            </a:r>
            <a:r>
              <a:rPr lang="pt-BR" sz="3600" b="1" dirty="0" err="1"/>
              <a:t>End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03250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C64B9FC-C460-4EFA-AD26-99A53256FD2D}"/>
              </a:ext>
            </a:extLst>
          </p:cNvPr>
          <p:cNvSpPr/>
          <p:nvPr/>
        </p:nvSpPr>
        <p:spPr>
          <a:xfrm>
            <a:off x="-9525" y="0"/>
            <a:ext cx="12201525" cy="5007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INTRODUÇÃO AO JAVASCRIPT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219E15-8D6F-414A-A8C0-F74C5D20A8C1}"/>
              </a:ext>
            </a:extLst>
          </p:cNvPr>
          <p:cNvSpPr txBox="1"/>
          <p:nvPr/>
        </p:nvSpPr>
        <p:spPr>
          <a:xfrm>
            <a:off x="445103" y="566529"/>
            <a:ext cx="1149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&gt; Capítulo 1: Princípios da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    &gt; Tópico 1: Introdução à Linguagem de Programação </a:t>
            </a:r>
            <a:r>
              <a:rPr lang="pt-BR" sz="1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pt-B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2" descr="ícone Casa, home em Mirrored Twins">
            <a:extLst>
              <a:ext uri="{FF2B5EF4-FFF2-40B4-BE49-F238E27FC236}">
                <a16:creationId xmlns:a16="http://schemas.microsoft.com/office/drawing/2014/main" id="{C2CE23AD-BB3B-4618-8C6D-8EC8CA95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4" y="601487"/>
            <a:ext cx="244827" cy="2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ta de retorno à esquerda - ícones de setas grátis">
            <a:hlinkClick r:id="rId4" action="ppaction://hlinksldjump"/>
            <a:extLst>
              <a:ext uri="{FF2B5EF4-FFF2-40B4-BE49-F238E27FC236}">
                <a16:creationId xmlns:a16="http://schemas.microsoft.com/office/drawing/2014/main" id="{1EE9D9ED-2D7C-4FBD-BE36-26F09C81D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520" y="5993378"/>
            <a:ext cx="565480" cy="56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hlinkClick r:id="rId4" action="ppaction://hlinksldjump"/>
            <a:extLst>
              <a:ext uri="{FF2B5EF4-FFF2-40B4-BE49-F238E27FC236}">
                <a16:creationId xmlns:a16="http://schemas.microsoft.com/office/drawing/2014/main" id="{3D2B4385-83AC-4518-9D3B-F0ADE2E652BC}"/>
              </a:ext>
            </a:extLst>
          </p:cNvPr>
          <p:cNvSpPr txBox="1"/>
          <p:nvPr/>
        </p:nvSpPr>
        <p:spPr>
          <a:xfrm>
            <a:off x="11153136" y="6221897"/>
            <a:ext cx="828047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pt-BR" sz="1400" dirty="0"/>
              <a:t>Retornar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A46A56D-EB6E-46B9-A9A7-E0C421B7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F9489-3401-4689-8167-B60A25A1142E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D9DB83-B84A-4C6C-A545-F11764C24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2660" y="1651536"/>
            <a:ext cx="8391525" cy="48482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84EB3F-968F-4631-B5CB-CDF42CA3A146}"/>
              </a:ext>
            </a:extLst>
          </p:cNvPr>
          <p:cNvSpPr txBox="1"/>
          <p:nvPr/>
        </p:nvSpPr>
        <p:spPr>
          <a:xfrm>
            <a:off x="2969159" y="836220"/>
            <a:ext cx="469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Front-</a:t>
            </a:r>
            <a:r>
              <a:rPr lang="pt-BR" sz="3600" b="1" dirty="0" err="1"/>
              <a:t>End</a:t>
            </a:r>
            <a:r>
              <a:rPr lang="pt-BR" sz="3600" b="1" dirty="0"/>
              <a:t>   e   Back-</a:t>
            </a:r>
            <a:r>
              <a:rPr lang="pt-BR" sz="3600" b="1" dirty="0" err="1"/>
              <a:t>End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39475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744</Words>
  <Application>Microsoft Office PowerPoint</Application>
  <PresentationFormat>Widescreen</PresentationFormat>
  <Paragraphs>149</Paragraphs>
  <Slides>11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JONATAS CERQUEIRA DIAS</dc:creator>
  <cp:lastModifiedBy>JONATAS CERQUEIRA DIAS</cp:lastModifiedBy>
  <cp:revision>42</cp:revision>
  <dcterms:created xsi:type="dcterms:W3CDTF">2023-07-04T16:57:33Z</dcterms:created>
  <dcterms:modified xsi:type="dcterms:W3CDTF">2023-08-12T10:19:39Z</dcterms:modified>
</cp:coreProperties>
</file>